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2"/>
  </p:notesMasterIdLst>
  <p:handoutMasterIdLst>
    <p:handoutMasterId r:id="rId23"/>
  </p:handoutMasterIdLst>
  <p:sldIdLst>
    <p:sldId id="349" r:id="rId7"/>
    <p:sldId id="386" r:id="rId8"/>
    <p:sldId id="327" r:id="rId9"/>
    <p:sldId id="387" r:id="rId10"/>
    <p:sldId id="388" r:id="rId11"/>
    <p:sldId id="389" r:id="rId12"/>
    <p:sldId id="390" r:id="rId13"/>
    <p:sldId id="391" r:id="rId14"/>
    <p:sldId id="392" r:id="rId15"/>
    <p:sldId id="393" r:id="rId16"/>
    <p:sldId id="394" r:id="rId17"/>
    <p:sldId id="395" r:id="rId18"/>
    <p:sldId id="396" r:id="rId19"/>
    <p:sldId id="397" r:id="rId20"/>
    <p:sldId id="398" r:id="rId21"/>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188" autoAdjust="0"/>
  </p:normalViewPr>
  <p:slideViewPr>
    <p:cSldViewPr>
      <p:cViewPr varScale="1">
        <p:scale>
          <a:sx n="30" d="100"/>
          <a:sy n="30" d="100"/>
        </p:scale>
        <p:origin x="1805" y="38"/>
      </p:cViewPr>
      <p:guideLst>
        <p:guide orient="horz" pos="3072"/>
        <p:guide pos="5120"/>
      </p:guideLst>
    </p:cSldViewPr>
  </p:slideViewPr>
  <p:notesTextViewPr>
    <p:cViewPr>
      <p:scale>
        <a:sx n="100" d="100"/>
        <a:sy n="100" d="100"/>
      </p:scale>
      <p:origin x="0" y="-1397"/>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1/13/2017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1/13/2017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related concepts that we need to discuss at this point.  There’s the idea of delegates and lambda functions. </a:t>
            </a:r>
          </a:p>
          <a:p>
            <a:endParaRPr lang="en-US" baseline="0" dirty="0" smtClean="0"/>
          </a:p>
          <a:p>
            <a:r>
              <a:rPr lang="en-US" baseline="0" dirty="0" smtClean="0"/>
              <a:t>A delegate is simply a way of specifying a function which will satisfy a requirement.  The syntax is like this:</a:t>
            </a:r>
          </a:p>
          <a:p>
            <a:endParaRPr lang="en-US" baseline="0" dirty="0" smtClean="0"/>
          </a:p>
          <a:p>
            <a:r>
              <a:rPr lang="en-US" sz="2800" i="1" baseline="0" dirty="0" smtClean="0">
                <a:latin typeface="Consolas" panose="020B0609020204030204" pitchFamily="49" charset="0"/>
                <a:cs typeface="Consolas" panose="020B0609020204030204" pitchFamily="49" charset="0"/>
              </a:rPr>
              <a:t>visibility </a:t>
            </a:r>
            <a:r>
              <a:rPr lang="en-US" sz="2800" b="1" i="1" baseline="0" dirty="0" smtClean="0">
                <a:latin typeface="Consolas" panose="020B0609020204030204" pitchFamily="49" charset="0"/>
                <a:cs typeface="Consolas" panose="020B0609020204030204" pitchFamily="49" charset="0"/>
              </a:rPr>
              <a:t>delegate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returntype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delegatename</a:t>
            </a:r>
            <a:r>
              <a:rPr lang="en-US" sz="2800" i="1" baseline="0" dirty="0" smtClean="0">
                <a:latin typeface="Consolas" panose="020B0609020204030204" pitchFamily="49" charset="0"/>
                <a:cs typeface="Consolas" panose="020B0609020204030204" pitchFamily="49" charset="0"/>
              </a:rPr>
              <a:t>(arguments);</a:t>
            </a:r>
          </a:p>
          <a:p>
            <a:endParaRPr lang="en-US" sz="2800" i="1"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So it would look something like this:</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public delegate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a:t>
            </a:r>
            <a:r>
              <a:rPr lang="en-US" sz="2800" i="0" baseline="0" dirty="0" err="1" smtClean="0">
                <a:latin typeface="Consolas" panose="020B0609020204030204" pitchFamily="49" charset="0"/>
                <a:cs typeface="Consolas" panose="020B0609020204030204" pitchFamily="49" charset="0"/>
              </a:rPr>
              <a:t>MyDelegate</a:t>
            </a:r>
            <a:r>
              <a:rPr lang="en-US" sz="2800" i="0" baseline="0" dirty="0" smtClean="0">
                <a:latin typeface="Consolas" panose="020B0609020204030204" pitchFamily="49" charset="0"/>
                <a:cs typeface="Consolas" panose="020B0609020204030204" pitchFamily="49" charset="0"/>
              </a:rPr>
              <a:t>(</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n,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m);</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This would declare a delegate that would be satisfied by a publicly visible function taking two integer arguments and returning an integer result. </a:t>
            </a:r>
          </a:p>
          <a:p>
            <a:endParaRPr lang="en-US" baseline="0" dirty="0" smtClean="0"/>
          </a:p>
          <a:p>
            <a:r>
              <a:rPr lang="en-US" baseline="0" dirty="0" smtClean="0"/>
              <a:t>Another topic which is quite important and which seems to sometimes confuse people is the idea of a lambda.  Put simply a lambda is a function without a name.  The syntax of a lambda is like this:</a:t>
            </a:r>
          </a:p>
          <a:p>
            <a:endParaRPr lang="en-US" baseline="0" dirty="0" smtClean="0"/>
          </a:p>
          <a:p>
            <a:r>
              <a:rPr lang="en-US" sz="1600" baseline="0" dirty="0" smtClean="0">
                <a:latin typeface="Consolas" panose="020B0609020204030204" pitchFamily="49" charset="0"/>
                <a:cs typeface="Consolas" panose="020B0609020204030204" pitchFamily="49" charset="0"/>
              </a:rPr>
              <a:t>(arg0, arg1, arg2 . . . ) =&gt; {stmt0; stmt1;  .  .  . }</a:t>
            </a:r>
          </a:p>
          <a:p>
            <a:endParaRPr lang="en-US" baseline="0" dirty="0" smtClean="0"/>
          </a:p>
          <a:p>
            <a:r>
              <a:rPr lang="en-US" baseline="0" dirty="0" smtClean="0"/>
              <a:t>Note that both the (parentheses) and the {curly braces} are optional in the statement above so it could be </a:t>
            </a:r>
          </a:p>
          <a:p>
            <a:endParaRPr lang="en-US" baseline="0" dirty="0" smtClean="0"/>
          </a:p>
          <a:p>
            <a:r>
              <a:rPr lang="en-US" sz="1600" baseline="0" dirty="0" smtClean="0">
                <a:latin typeface="Consolas" panose="020B0609020204030204" pitchFamily="49" charset="0"/>
                <a:cs typeface="Consolas" panose="020B0609020204030204" pitchFamily="49" charset="0"/>
              </a:rPr>
              <a:t>arg0, arg1 =&gt; stmt0</a:t>
            </a:r>
          </a:p>
          <a:p>
            <a:endParaRPr lang="en-US" baseline="0" dirty="0" smtClean="0"/>
          </a:p>
          <a:p>
            <a:r>
              <a:rPr lang="en-US" baseline="0" dirty="0" smtClean="0"/>
              <a:t>So for example we might have a lambda that looks like this:</a:t>
            </a:r>
          </a:p>
          <a:p>
            <a:endParaRPr lang="en-US" baseline="0" dirty="0" smtClean="0"/>
          </a:p>
          <a:p>
            <a:r>
              <a:rPr lang="en-US" baseline="0" dirty="0" smtClean="0"/>
              <a:t>x, y =&gt; x == y</a:t>
            </a:r>
          </a:p>
          <a:p>
            <a:endParaRPr lang="en-US" baseline="0" dirty="0" smtClean="0"/>
          </a:p>
          <a:p>
            <a:r>
              <a:rPr lang="en-US" baseline="0" dirty="0" smtClean="0"/>
              <a:t>More to the point, pretty much anywhere you can use a delegate you can supply a lambda as the argument.  Let’s consider a concrete example of a delegate and a lambda function.  </a:t>
            </a:r>
          </a:p>
          <a:p>
            <a:endParaRPr lang="en-US" baseline="0" dirty="0" smtClean="0"/>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delegate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class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f,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return f(n,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void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answer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 =&gt; {return (n * m);}, 3, 3);</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Console.WriteLine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("The answer is "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answer.ToString</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void Main()</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 new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baseline="0" dirty="0" smtClean="0"/>
          </a:p>
          <a:p>
            <a:r>
              <a:rPr lang="en-US" baseline="0" dirty="0" smtClean="0"/>
              <a:t>In this example, </a:t>
            </a:r>
            <a:r>
              <a:rPr lang="en-US" baseline="0" dirty="0" err="1" smtClean="0"/>
              <a:t>IntCalculation</a:t>
            </a:r>
            <a:r>
              <a:rPr lang="en-US" baseline="0" dirty="0" smtClean="0"/>
              <a:t> is a delegate. It specifies a function that takes two integer arguments and returns an integer result.</a:t>
            </a:r>
          </a:p>
          <a:p>
            <a:endParaRPr lang="en-US" baseline="0" dirty="0" smtClean="0"/>
          </a:p>
          <a:p>
            <a:r>
              <a:rPr lang="en-US" baseline="0" dirty="0" smtClean="0"/>
              <a:t>(</a:t>
            </a:r>
            <a:r>
              <a:rPr lang="en-US" baseline="0" dirty="0" err="1" smtClean="0"/>
              <a:t>int</a:t>
            </a:r>
            <a:r>
              <a:rPr lang="en-US" baseline="0" dirty="0" smtClean="0"/>
              <a:t> n, </a:t>
            </a:r>
            <a:r>
              <a:rPr lang="en-US" baseline="0" dirty="0" err="1" smtClean="0"/>
              <a:t>int</a:t>
            </a:r>
            <a:r>
              <a:rPr lang="en-US" baseline="0" dirty="0" smtClean="0"/>
              <a:t> m) =&gt; {return (n*m);} is a lambda function which satisfies the specification of the </a:t>
            </a:r>
            <a:r>
              <a:rPr lang="en-US" baseline="0" dirty="0" err="1" smtClean="0"/>
              <a:t>IntCalculation</a:t>
            </a:r>
            <a:r>
              <a:rPr lang="en-US" baseline="0" dirty="0" smtClean="0"/>
              <a:t> delegate.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14</a:t>
            </a:fld>
            <a:endParaRPr lang="en-US"/>
          </a:p>
        </p:txBody>
      </p:sp>
    </p:spTree>
    <p:extLst>
      <p:ext uri="{BB962C8B-B14F-4D97-AF65-F5344CB8AC3E}">
        <p14:creationId xmlns:p14="http://schemas.microsoft.com/office/powerpoint/2010/main" val="2149324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the case where we’ve got a delimited set of potential values.  For example, consider the case of suits of cards in a card deck.  In American card decks there are only four suits: diamonds, hearts, spades and clubs.  Were we to build software to which used a deck of cards we might take a couple of approaches.  We might indicate the suit via a number:</a:t>
            </a:r>
          </a:p>
          <a:p>
            <a:endParaRPr lang="en-US" baseline="0" dirty="0" smtClean="0"/>
          </a:p>
          <a:p>
            <a:r>
              <a:rPr lang="en-US" baseline="0" dirty="0" smtClean="0"/>
              <a:t>0 = Spades</a:t>
            </a:r>
          </a:p>
          <a:p>
            <a:r>
              <a:rPr lang="en-US" baseline="0" dirty="0" smtClean="0"/>
              <a:t>1 = Hearts</a:t>
            </a:r>
          </a:p>
          <a:p>
            <a:r>
              <a:rPr lang="en-US" baseline="0" dirty="0" smtClean="0"/>
              <a:t>2 = Diamonds </a:t>
            </a:r>
          </a:p>
          <a:p>
            <a:r>
              <a:rPr lang="en-US" baseline="0" dirty="0" smtClean="0"/>
              <a:t>3 = Clubs</a:t>
            </a:r>
          </a:p>
          <a:p>
            <a:endParaRPr lang="en-US" baseline="0" dirty="0" smtClean="0"/>
          </a:p>
          <a:p>
            <a:r>
              <a:rPr lang="en-US" baseline="0" dirty="0" err="1" smtClean="0"/>
              <a:t>var</a:t>
            </a:r>
            <a:r>
              <a:rPr lang="en-US" baseline="0" dirty="0" smtClean="0"/>
              <a:t> </a:t>
            </a:r>
            <a:r>
              <a:rPr lang="en-US" baseline="0" dirty="0" err="1" smtClean="0"/>
              <a:t>currentCardSuit</a:t>
            </a:r>
            <a:r>
              <a:rPr lang="en-US" baseline="0" dirty="0" smtClean="0"/>
              <a:t> = 1;</a:t>
            </a:r>
          </a:p>
          <a:p>
            <a:endParaRPr lang="en-US" baseline="0" dirty="0" smtClean="0"/>
          </a:p>
          <a:p>
            <a:r>
              <a:rPr lang="en-US" baseline="0" dirty="0" smtClean="0"/>
              <a:t>This is not very easily read and it’s also a bit error prone. Fortunately we have a good alternative.  We can create a special type called an </a:t>
            </a:r>
            <a:r>
              <a:rPr lang="en-US" i="1" baseline="0" dirty="0" smtClean="0"/>
              <a:t>enumeration.</a:t>
            </a:r>
            <a:r>
              <a:rPr lang="en-US" i="0" baseline="0" dirty="0" smtClean="0"/>
              <a:t> Here’s a small sample of what an enumeration looks like:</a:t>
            </a:r>
          </a:p>
          <a:p>
            <a:endParaRPr lang="en-US" i="0" baseline="0" dirty="0" smtClean="0"/>
          </a:p>
          <a:p>
            <a:r>
              <a:rPr lang="en-US" sz="1200" kern="1200" dirty="0" smtClean="0">
                <a:solidFill>
                  <a:schemeClr val="tx1"/>
                </a:solidFill>
                <a:latin typeface="+mn-lt"/>
                <a:ea typeface="MS PGothic" panose="020B0600070205080204" pitchFamily="34" charset="-128"/>
                <a:cs typeface="ＭＳ Ｐゴシック" charset="0"/>
              </a:rPr>
              <a:t>public </a:t>
            </a:r>
            <a:r>
              <a:rPr lang="en-US" sz="1200" kern="1200" dirty="0" err="1" smtClean="0">
                <a:solidFill>
                  <a:schemeClr val="tx1"/>
                </a:solidFill>
                <a:latin typeface="+mn-lt"/>
                <a:ea typeface="MS PGothic" panose="020B0600070205080204" pitchFamily="34" charset="-128"/>
                <a:cs typeface="ＭＳ Ｐゴシック" charset="0"/>
              </a:rPr>
              <a:t>enum</a:t>
            </a:r>
            <a:r>
              <a:rPr lang="en-US" sz="1200" kern="1200" dirty="0" smtClean="0">
                <a:solidFill>
                  <a:schemeClr val="tx1"/>
                </a:solidFill>
                <a:latin typeface="+mn-lt"/>
                <a:ea typeface="MS PGothic" panose="020B0600070205080204" pitchFamily="34" charset="-128"/>
                <a:cs typeface="ＭＳ Ｐゴシック" charset="0"/>
              </a:rPr>
              <a:t> Suit</a:t>
            </a:r>
          </a:p>
          <a:p>
            <a:r>
              <a:rPr lang="en-US" sz="1200" kern="1200" dirty="0" smtClean="0">
                <a:solidFill>
                  <a:schemeClr val="tx1"/>
                </a:solidFill>
                <a:latin typeface="+mn-lt"/>
                <a:ea typeface="MS PGothic" panose="020B0600070205080204" pitchFamily="34" charset="-128"/>
                <a:cs typeface="ＭＳ Ｐゴシック" charset="0"/>
              </a:rPr>
              <a:t>{</a:t>
            </a:r>
          </a:p>
          <a:p>
            <a:r>
              <a:rPr lang="en-US" sz="1200" kern="1200" dirty="0" smtClean="0">
                <a:solidFill>
                  <a:schemeClr val="tx1"/>
                </a:solidFill>
                <a:latin typeface="+mn-lt"/>
                <a:ea typeface="MS PGothic" panose="020B0600070205080204" pitchFamily="34" charset="-128"/>
                <a:cs typeface="ＭＳ Ｐゴシック" charset="0"/>
              </a:rPr>
              <a:t>	Spades,</a:t>
            </a:r>
          </a:p>
          <a:p>
            <a:r>
              <a:rPr lang="en-US" sz="1200" kern="1200" dirty="0" smtClean="0">
                <a:solidFill>
                  <a:schemeClr val="tx1"/>
                </a:solidFill>
                <a:latin typeface="+mn-lt"/>
                <a:ea typeface="MS PGothic" panose="020B0600070205080204" pitchFamily="34" charset="-128"/>
                <a:cs typeface="ＭＳ Ｐゴシック" charset="0"/>
              </a:rPr>
              <a:t>	Hearts,</a:t>
            </a:r>
          </a:p>
          <a:p>
            <a:r>
              <a:rPr lang="en-US" sz="1200" kern="1200" dirty="0" smtClean="0">
                <a:solidFill>
                  <a:schemeClr val="tx1"/>
                </a:solidFill>
                <a:latin typeface="+mn-lt"/>
                <a:ea typeface="MS PGothic" panose="020B0600070205080204" pitchFamily="34" charset="-128"/>
                <a:cs typeface="ＭＳ Ｐゴシック" charset="0"/>
              </a:rPr>
              <a:t>	Diamonds,</a:t>
            </a:r>
          </a:p>
          <a:p>
            <a:r>
              <a:rPr lang="en-US" sz="1200" kern="1200" dirty="0" smtClean="0">
                <a:solidFill>
                  <a:schemeClr val="tx1"/>
                </a:solidFill>
                <a:latin typeface="+mn-lt"/>
                <a:ea typeface="MS PGothic" panose="020B0600070205080204" pitchFamily="34" charset="-128"/>
                <a:cs typeface="ＭＳ Ｐゴシック" charset="0"/>
              </a:rPr>
              <a:t>	Clubs</a:t>
            </a:r>
          </a:p>
          <a:p>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Suit </a:t>
            </a:r>
            <a:r>
              <a:rPr lang="en-US" sz="1200" kern="1200" dirty="0" err="1" smtClean="0">
                <a:solidFill>
                  <a:schemeClr val="tx1"/>
                </a:solidFill>
                <a:latin typeface="+mn-lt"/>
                <a:ea typeface="MS PGothic" panose="020B0600070205080204" pitchFamily="34" charset="-128"/>
                <a:cs typeface="ＭＳ Ｐゴシック" charset="0"/>
              </a:rPr>
              <a:t>currentCardSuit</a:t>
            </a:r>
            <a:r>
              <a:rPr lang="en-US" sz="1200" kern="1200" dirty="0" smtClean="0">
                <a:solidFill>
                  <a:schemeClr val="tx1"/>
                </a:solidFill>
                <a:latin typeface="+mn-lt"/>
                <a:ea typeface="MS PGothic" panose="020B0600070205080204" pitchFamily="34" charset="-128"/>
                <a:cs typeface="ＭＳ Ｐゴシック" charset="0"/>
              </a:rPr>
              <a:t> = </a:t>
            </a:r>
            <a:r>
              <a:rPr lang="en-US" sz="1200" kern="1200" dirty="0" err="1" smtClean="0">
                <a:solidFill>
                  <a:schemeClr val="tx1"/>
                </a:solidFill>
                <a:latin typeface="+mn-lt"/>
                <a:ea typeface="MS PGothic" panose="020B0600070205080204" pitchFamily="34" charset="-128"/>
                <a:cs typeface="ＭＳ Ｐゴシック" charset="0"/>
              </a:rPr>
              <a:t>Suit.Spades</a:t>
            </a:r>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This has a few advantages</a:t>
            </a:r>
            <a:r>
              <a:rPr lang="en-US" sz="1200" kern="1200" baseline="0" dirty="0" smtClean="0">
                <a:solidFill>
                  <a:schemeClr val="tx1"/>
                </a:solidFill>
                <a:latin typeface="+mn-lt"/>
                <a:ea typeface="MS PGothic" panose="020B0600070205080204" pitchFamily="34" charset="-128"/>
                <a:cs typeface="ＭＳ Ｐゴシック" charset="0"/>
              </a:rPr>
              <a:t> to us: </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First it makes the code much easier to read.</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Second it spells out all the legal values that a given variable can contain.  If we were to attempt to assign “Cups” to </a:t>
            </a:r>
            <a:r>
              <a:rPr lang="en-US" sz="1200" kern="1200" baseline="0" dirty="0" err="1" smtClean="0">
                <a:solidFill>
                  <a:schemeClr val="tx1"/>
                </a:solidFill>
                <a:latin typeface="+mn-lt"/>
                <a:ea typeface="MS PGothic" panose="020B0600070205080204" pitchFamily="34" charset="-128"/>
                <a:cs typeface="ＭＳ Ｐゴシック" charset="0"/>
              </a:rPr>
              <a:t>currentCardSuit</a:t>
            </a:r>
            <a:r>
              <a:rPr lang="en-US" sz="1200" kern="1200" baseline="0" dirty="0" smtClean="0">
                <a:solidFill>
                  <a:schemeClr val="tx1"/>
                </a:solidFill>
                <a:latin typeface="+mn-lt"/>
                <a:ea typeface="MS PGothic" panose="020B0600070205080204" pitchFamily="34" charset="-128"/>
                <a:cs typeface="ＭＳ Ｐゴシック" charset="0"/>
              </a:rPr>
              <a:t>, the compiler would throw out an error.  Any time we can catch an error at compile time we’re way ahead of </a:t>
            </a:r>
            <a:r>
              <a:rPr lang="en-US" sz="1200" kern="1200" baseline="0" smtClean="0">
                <a:solidFill>
                  <a:schemeClr val="tx1"/>
                </a:solidFill>
                <a:latin typeface="+mn-lt"/>
                <a:ea typeface="MS PGothic" panose="020B0600070205080204" pitchFamily="34" charset="-128"/>
                <a:cs typeface="ＭＳ Ｐゴシック" charset="0"/>
              </a:rPr>
              <a:t>the game. </a:t>
            </a:r>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r>
              <a:rPr lang="en-US" i="1" baseline="0" dirty="0" smtClean="0"/>
              <a: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15</a:t>
            </a:fld>
            <a:endParaRPr lang="en-US"/>
          </a:p>
        </p:txBody>
      </p:sp>
    </p:spTree>
    <p:extLst>
      <p:ext uri="{BB962C8B-B14F-4D97-AF65-F5344CB8AC3E}">
        <p14:creationId xmlns:p14="http://schemas.microsoft.com/office/powerpoint/2010/main" val="49273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most general object which is the ancestor of all the others is 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86085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6680200" y="4572000"/>
            <a:ext cx="88138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8800" dirty="0">
                <a:solidFill>
                  <a:srgbClr val="F78932"/>
                </a:solidFill>
                <a:latin typeface="Futura LT Pro Medium" panose="020B0602020204020303" pitchFamily="34" charset="0"/>
                <a:sym typeface="Futura" pitchFamily="34" charset="0"/>
              </a:rPr>
              <a:t>		 </a:t>
            </a:r>
            <a:r>
              <a:rPr lang="en-US" altLang="en-US" sz="8800" dirty="0" smtClean="0">
                <a:solidFill>
                  <a:srgbClr val="F78932"/>
                </a:solidFill>
                <a:latin typeface="Futura LT Pro Medium" panose="020B0602020204020303" pitchFamily="34" charset="0"/>
                <a:sym typeface="Futura" pitchFamily="34" charset="0"/>
              </a:rPr>
              <a:t>Basics Of C#</a:t>
            </a:r>
            <a:endParaRPr lang="en-US" altLang="en-US" sz="8800"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LINQ</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Loops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550" y="1883568"/>
            <a:ext cx="5321300" cy="7095067"/>
          </a:xfrm>
          <a:prstGeom prst="rect">
            <a:avLst/>
          </a:prstGeom>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Logical Constructs In C#</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828800"/>
            <a:ext cx="11785599" cy="7512050"/>
          </a:xfrm>
          <a:prstGeom prst="rect">
            <a:avLst/>
          </a:prstGeom>
        </p:spPr>
      </p:pic>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Equality</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Lambda Functions</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827" y="2133600"/>
            <a:ext cx="5852745" cy="7042150"/>
          </a:xfrm>
          <a:prstGeom prst="rect">
            <a:avLst/>
          </a:prstGeom>
        </p:spPr>
      </p:pic>
    </p:spTree>
    <p:extLst>
      <p:ext uri="{BB962C8B-B14F-4D97-AF65-F5344CB8AC3E}">
        <p14:creationId xmlns:p14="http://schemas.microsoft.com/office/powerpoint/2010/main" val="10410508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Enumerations</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2286000"/>
            <a:ext cx="5740400" cy="5740400"/>
          </a:xfrm>
          <a:prstGeom prst="rect">
            <a:avLst/>
          </a:prstGeom>
        </p:spPr>
      </p:pic>
    </p:spTree>
    <p:extLst>
      <p:ext uri="{BB962C8B-B14F-4D97-AF65-F5344CB8AC3E}">
        <p14:creationId xmlns:p14="http://schemas.microsoft.com/office/powerpoint/2010/main" val="10787434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Abstraction And Detail</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stretch>
            <a:fillRect/>
          </a:stretch>
        </p:blipFill>
        <p:spPr>
          <a:xfrm>
            <a:off x="4549775" y="2362200"/>
            <a:ext cx="7562850" cy="5105400"/>
          </a:xfrm>
          <a:prstGeom prst="rect">
            <a:avLst/>
          </a:prstGeom>
        </p:spPr>
      </p:pic>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smtClean="0">
                <a:latin typeface="Helvetica Neue" charset="0"/>
              </a:rPr>
              <a:t>“</a:t>
            </a:r>
            <a:r>
              <a:rPr lang="en-US" altLang="en-US" dirty="0">
                <a:latin typeface="Helvetica Neue" charset="0"/>
              </a:rPr>
              <a:t>Everything is everything</a:t>
            </a:r>
            <a:r>
              <a:rPr lang="en-US" altLang="en-US" dirty="0" smtClean="0">
                <a:latin typeface="Helvetica Neue" charset="0"/>
              </a:rPr>
              <a:t>”</a:t>
            </a: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8000" dirty="0">
                <a:latin typeface="HelveticaNeueLT Pro 55 Roman" panose="020B0604020202020204" pitchFamily="34" charset="0"/>
              </a:rPr>
              <a:t>Object-Orientation</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40048" y="2928938"/>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8000" dirty="0" smtClean="0">
                <a:latin typeface="HelveticaNeueLT Pro 55 Roman" panose="020B0604020202020204" pitchFamily="34" charset="0"/>
              </a:rPr>
              <a:t>Object Life Cycle</a:t>
            </a:r>
            <a:endParaRPr lang="en-US" altLang="en-US" sz="8000" dirty="0" smtClean="0">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768341" y="2928938"/>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F00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Namespaces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6" name="Group 5"/>
          <p:cNvGrpSpPr/>
          <p:nvPr/>
        </p:nvGrpSpPr>
        <p:grpSpPr>
          <a:xfrm>
            <a:off x="4267192" y="2286000"/>
            <a:ext cx="7620016" cy="6781800"/>
            <a:chOff x="4267192" y="2286000"/>
            <a:chExt cx="7620016" cy="67818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2" y="2286000"/>
              <a:ext cx="6900382" cy="38528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192" y="6138862"/>
              <a:ext cx="7620016" cy="2928938"/>
            </a:xfrm>
            <a:prstGeom prst="rect">
              <a:avLst/>
            </a:prstGeom>
          </p:spPr>
        </p:pic>
      </p:gr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Classes And Interfaces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3483432"/>
              </p:ext>
            </p:extLst>
          </p:nvPr>
        </p:nvGraphicFramePr>
        <p:xfrm>
          <a:off x="2489200" y="2903538"/>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870978632"/>
              </p:ext>
            </p:extLst>
          </p:nvPr>
        </p:nvGraphicFramePr>
        <p:xfrm>
          <a:off x="11938000" y="2928938"/>
          <a:ext cx="2032000" cy="1196340"/>
        </p:xfrm>
        <a:graphic>
          <a:graphicData uri="http://schemas.openxmlformats.org/drawingml/2006/table">
            <a:tbl>
              <a:tblPr/>
              <a:tblGrid>
                <a:gridCol w="2032000"/>
              </a:tblGrid>
              <a:tr h="601980">
                <a:tc>
                  <a:txBody>
                    <a:bodyPr/>
                    <a:lstStyle/>
                    <a:p>
                      <a:pPr algn="l" fontAlgn="b"/>
                      <a:r>
                        <a:rPr lang="en-US" sz="3600" b="0" i="0" u="none" strike="noStrike">
                          <a:solidFill>
                            <a:srgbClr val="000000"/>
                          </a:solidFill>
                          <a:effectLst/>
                          <a:latin typeface="Calibri" panose="020F0502020204030204" pitchFamily="34" charset="0"/>
                        </a:rPr>
                        <a:t>IButton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Generics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1883568"/>
            <a:ext cx="11480800" cy="7086600"/>
          </a:xfrm>
          <a:prstGeom prst="rect">
            <a:avLst/>
          </a:prstGeom>
        </p:spPr>
      </p:pic>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Garbage Collection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362200"/>
            <a:ext cx="8686800" cy="6484644"/>
          </a:xfrm>
          <a:prstGeom prst="rect">
            <a:avLst/>
          </a:prstGeom>
        </p:spPr>
      </p:pic>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184400" y="637381"/>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8000" dirty="0" smtClean="0">
                <a:latin typeface="HelveticaNeueLT Pro 55 Roman" panose="020B0604020202020204" pitchFamily="34" charset="0"/>
              </a:rPr>
              <a:t>Dependency Injection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68437728"/>
              </p:ext>
            </p:extLst>
          </p:nvPr>
        </p:nvGraphicFramePr>
        <p:xfrm>
          <a:off x="6953250" y="3657600"/>
          <a:ext cx="2247900" cy="2956560"/>
        </p:xfrm>
        <a:graphic>
          <a:graphicData uri="http://schemas.openxmlformats.org/drawingml/2006/table">
            <a:tbl>
              <a:tblPr/>
              <a:tblGrid>
                <a:gridCol w="2247900"/>
              </a:tblGrid>
              <a:tr h="601980">
                <a:tc>
                  <a:txBody>
                    <a:bodyPr/>
                    <a:lstStyle/>
                    <a:p>
                      <a:pPr algn="l" fontAlgn="b"/>
                      <a:r>
                        <a:rPr lang="en-US" sz="3600" b="0" i="0" u="none" strike="noStrike" dirty="0">
                          <a:solidFill>
                            <a:srgbClr val="000000"/>
                          </a:solidFill>
                          <a:effectLst/>
                          <a:latin typeface="Calibri" panose="020F0502020204030204" pitchFamily="34" charset="0"/>
                        </a:rPr>
                        <a:t>Button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94360">
                <a:tc>
                  <a:txBody>
                    <a:bodyPr/>
                    <a:lstStyle/>
                    <a:p>
                      <a:pPr algn="l" fontAlgn="b"/>
                      <a:r>
                        <a:rPr lang="en-US" sz="3600" b="0" i="0" u="none" strike="noStrike">
                          <a:solidFill>
                            <a:srgbClr val="000000"/>
                          </a:solidFill>
                          <a:effectLst/>
                          <a:latin typeface="Calibri" panose="020F0502020204030204" pitchFamily="34" charset="0"/>
                        </a:rPr>
                        <a:t>- Color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 Location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a:solidFill>
                            <a:srgbClr val="000000"/>
                          </a:solidFill>
                          <a:effectLst/>
                          <a:latin typeface="Calibri" panose="020F0502020204030204" pitchFamily="34" charset="0"/>
                        </a:rPr>
                        <a:t>- ClickState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6740">
                <a:tc>
                  <a:txBody>
                    <a:bodyPr/>
                    <a:lstStyle/>
                    <a:p>
                      <a:pPr algn="l" fontAlgn="b"/>
                      <a:r>
                        <a:rPr lang="en-US" sz="3600" b="0" i="0" u="none" strike="noStrike" dirty="0">
                          <a:solidFill>
                            <a:srgbClr val="000000"/>
                          </a:solidFill>
                          <a:effectLst/>
                          <a:latin typeface="Calibri" panose="020F0502020204030204" pitchFamily="34" charset="0"/>
                        </a:rPr>
                        <a:t>&lt;</a:t>
                      </a:r>
                      <a:r>
                        <a:rPr lang="en-US" sz="3600" b="0" i="0" u="none" strike="noStrike" dirty="0" err="1">
                          <a:solidFill>
                            <a:srgbClr val="000000"/>
                          </a:solidFill>
                          <a:effectLst/>
                          <a:latin typeface="Calibri" panose="020F0502020204030204" pitchFamily="34" charset="0"/>
                        </a:rPr>
                        <a:t>OnClick</a:t>
                      </a:r>
                      <a:r>
                        <a:rPr lang="en-US" sz="3600" b="0" i="0" u="none" strike="noStrike" dirty="0">
                          <a:solidFill>
                            <a:srgbClr val="000000"/>
                          </a:solidFill>
                          <a:effectLst/>
                          <a:latin typeface="Calibri" panose="020F0502020204030204" pitchFamily="34" charset="0"/>
                        </a:rPr>
                        <a:t>&gt;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Right Arrow 2"/>
          <p:cNvSpPr/>
          <p:nvPr/>
        </p:nvSpPr>
        <p:spPr bwMode="auto">
          <a:xfrm>
            <a:off x="5765800" y="5486400"/>
            <a:ext cx="978408" cy="484632"/>
          </a:xfrm>
          <a:prstGeom prst="rightArrow">
            <a:avLst/>
          </a:prstGeom>
          <a:solidFill>
            <a:srgbClr val="00B05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5468</TotalTime>
  <Pages>0</Pages>
  <Words>4893</Words>
  <Characters>0</Characters>
  <Application>Microsoft Office PowerPoint</Application>
  <PresentationFormat>Custom</PresentationFormat>
  <Lines>0</Lines>
  <Paragraphs>289</Paragraphs>
  <Slides>15</Slides>
  <Notes>14</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15</vt:i4>
      </vt:variant>
    </vt:vector>
  </HeadingPairs>
  <TitlesOfParts>
    <vt:vector size="36" baseType="lpstr">
      <vt:lpstr>ＭＳ Ｐゴシック</vt:lpstr>
      <vt:lpstr>ＭＳ Ｐゴシック</vt:lpstr>
      <vt:lpstr>Arial</vt:lpstr>
      <vt:lpstr>Arial Narrow Italic</vt:lpstr>
      <vt:lpstr>Avenir LT Std 35 Light</vt:lpstr>
      <vt:lpstr>Avenir LT Std 45 Book</vt:lpstr>
      <vt:lpstr>Calibri</vt:lpstr>
      <vt:lpstr>Calibri Light</vt:lpstr>
      <vt:lpstr>Consolas</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“Everything is everything”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206</cp:revision>
  <cp:lastPrinted>2015-06-12T20:06:24Z</cp:lastPrinted>
  <dcterms:modified xsi:type="dcterms:W3CDTF">2017-01-13T19:48:12Z</dcterms:modified>
</cp:coreProperties>
</file>